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8" r:id="rId2"/>
    <p:sldId id="670" r:id="rId3"/>
    <p:sldId id="732" r:id="rId4"/>
    <p:sldId id="742" r:id="rId5"/>
    <p:sldId id="751" r:id="rId6"/>
    <p:sldId id="748" r:id="rId7"/>
    <p:sldId id="754" r:id="rId8"/>
    <p:sldId id="753" r:id="rId9"/>
    <p:sldId id="755" r:id="rId10"/>
    <p:sldId id="740" r:id="rId11"/>
    <p:sldId id="752" r:id="rId12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no Simoes" initials="NS" lastIdx="2" clrIdx="0">
    <p:extLst>
      <p:ext uri="{19B8F6BF-5375-455C-9EA6-DF929625EA0E}">
        <p15:presenceInfo xmlns:p15="http://schemas.microsoft.com/office/powerpoint/2012/main" userId="S-1-5-21-1878133892-1009929003-324685044-1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4A7"/>
    <a:srgbClr val="26366A"/>
    <a:srgbClr val="002C51"/>
    <a:srgbClr val="646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68" autoAdjust="0"/>
    <p:restoredTop sz="93808" autoAdjust="0"/>
  </p:normalViewPr>
  <p:slideViewPr>
    <p:cSldViewPr snapToGrid="0" showGuides="1">
      <p:cViewPr varScale="1">
        <p:scale>
          <a:sx n="122" d="100"/>
          <a:sy n="122" d="100"/>
        </p:scale>
        <p:origin x="1368" y="2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Ryanair Flights Jan - Aug</a:t>
            </a:r>
            <a:r>
              <a:rPr lang="en-US" b="1" baseline="0"/>
              <a:t> 2022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7478247531355743E-2"/>
          <c:y val="8.5245401575864202E-2"/>
          <c:w val="0.95927192677431738"/>
          <c:h val="0.74575160895235582"/>
        </c:manualLayout>
      </c:layout>
      <c:lineChart>
        <c:grouping val="standard"/>
        <c:varyColors val="0"/>
        <c:ser>
          <c:idx val="0"/>
          <c:order val="0"/>
          <c:tx>
            <c:strRef>
              <c:f>'[Aircraft_Operators vueling.xlsx]Data'!$D$1</c:f>
              <c:strCache>
                <c:ptCount val="1"/>
                <c:pt idx="0">
                  <c:v>Flights</c:v>
                </c:pt>
              </c:strCache>
            </c:strRef>
          </c:tx>
          <c:spPr>
            <a:ln w="28575" cap="rnd">
              <a:solidFill>
                <a:srgbClr val="26366A"/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>
                <c:manualLayout>
                  <c:x val="-1.9422188366782062E-3"/>
                  <c:y val="7.03296541017786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8-4ED1-B1A0-6C38658024FF}"/>
                </c:ext>
              </c:extLst>
            </c:dLbl>
            <c:dLbl>
              <c:idx val="90"/>
              <c:layout>
                <c:manualLayout>
                  <c:x val="-1.553775069342565E-2"/>
                  <c:y val="-7.61904586102601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8-4ED1-B1A0-6C38658024F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'[Aircraft_Operators vueling.xlsx]Data'!$C$9139:$C$9381</c:f>
              <c:numCache>
                <c:formatCode>yyyy\-mm\-dd</c:formatCode>
                <c:ptCount val="2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</c:numCache>
            </c:numRef>
          </c:cat>
          <c:val>
            <c:numRef>
              <c:f>'[Aircraft_Operators vueling.xlsx]Data'!$D$2:$D$9381</c:f>
              <c:numCache>
                <c:formatCode>General</c:formatCode>
                <c:ptCount val="243"/>
                <c:pt idx="0">
                  <c:v>2077</c:v>
                </c:pt>
                <c:pt idx="1">
                  <c:v>2395</c:v>
                </c:pt>
                <c:pt idx="2">
                  <c:v>2344</c:v>
                </c:pt>
                <c:pt idx="3">
                  <c:v>1940</c:v>
                </c:pt>
                <c:pt idx="4">
                  <c:v>1967</c:v>
                </c:pt>
                <c:pt idx="5">
                  <c:v>1911</c:v>
                </c:pt>
                <c:pt idx="6">
                  <c:v>2456</c:v>
                </c:pt>
                <c:pt idx="7">
                  <c:v>2243</c:v>
                </c:pt>
                <c:pt idx="8">
                  <c:v>2367</c:v>
                </c:pt>
                <c:pt idx="9">
                  <c:v>1424</c:v>
                </c:pt>
                <c:pt idx="10">
                  <c:v>930</c:v>
                </c:pt>
                <c:pt idx="11">
                  <c:v>905</c:v>
                </c:pt>
                <c:pt idx="12">
                  <c:v>852</c:v>
                </c:pt>
                <c:pt idx="13">
                  <c:v>1575</c:v>
                </c:pt>
                <c:pt idx="14">
                  <c:v>1304</c:v>
                </c:pt>
                <c:pt idx="15">
                  <c:v>1508</c:v>
                </c:pt>
                <c:pt idx="16">
                  <c:v>1430</c:v>
                </c:pt>
                <c:pt idx="17">
                  <c:v>931</c:v>
                </c:pt>
                <c:pt idx="18">
                  <c:v>907</c:v>
                </c:pt>
                <c:pt idx="19">
                  <c:v>856</c:v>
                </c:pt>
                <c:pt idx="20">
                  <c:v>1594</c:v>
                </c:pt>
                <c:pt idx="21">
                  <c:v>1301</c:v>
                </c:pt>
                <c:pt idx="22">
                  <c:v>1511</c:v>
                </c:pt>
                <c:pt idx="23">
                  <c:v>1425</c:v>
                </c:pt>
                <c:pt idx="24">
                  <c:v>952</c:v>
                </c:pt>
                <c:pt idx="25">
                  <c:v>914</c:v>
                </c:pt>
                <c:pt idx="26">
                  <c:v>874</c:v>
                </c:pt>
                <c:pt idx="27">
                  <c:v>1581</c:v>
                </c:pt>
                <c:pt idx="28">
                  <c:v>1297</c:v>
                </c:pt>
                <c:pt idx="29">
                  <c:v>1526</c:v>
                </c:pt>
                <c:pt idx="30">
                  <c:v>1430</c:v>
                </c:pt>
                <c:pt idx="31">
                  <c:v>1622</c:v>
                </c:pt>
                <c:pt idx="32">
                  <c:v>1620</c:v>
                </c:pt>
                <c:pt idx="33">
                  <c:v>1572</c:v>
                </c:pt>
                <c:pt idx="34">
                  <c:v>2273</c:v>
                </c:pt>
                <c:pt idx="35">
                  <c:v>2028</c:v>
                </c:pt>
                <c:pt idx="36">
                  <c:v>2162</c:v>
                </c:pt>
                <c:pt idx="37">
                  <c:v>2118</c:v>
                </c:pt>
                <c:pt idx="38">
                  <c:v>1643</c:v>
                </c:pt>
                <c:pt idx="39">
                  <c:v>1643</c:v>
                </c:pt>
                <c:pt idx="40">
                  <c:v>1597</c:v>
                </c:pt>
                <c:pt idx="41">
                  <c:v>2306</c:v>
                </c:pt>
                <c:pt idx="42">
                  <c:v>2073</c:v>
                </c:pt>
                <c:pt idx="43">
                  <c:v>2204</c:v>
                </c:pt>
                <c:pt idx="44">
                  <c:v>2154</c:v>
                </c:pt>
                <c:pt idx="45">
                  <c:v>1648</c:v>
                </c:pt>
                <c:pt idx="46">
                  <c:v>1656</c:v>
                </c:pt>
                <c:pt idx="47">
                  <c:v>1591</c:v>
                </c:pt>
                <c:pt idx="48">
                  <c:v>2273</c:v>
                </c:pt>
                <c:pt idx="49">
                  <c:v>2129</c:v>
                </c:pt>
                <c:pt idx="50">
                  <c:v>2182</c:v>
                </c:pt>
                <c:pt idx="51">
                  <c:v>2197</c:v>
                </c:pt>
                <c:pt idx="52">
                  <c:v>1647</c:v>
                </c:pt>
                <c:pt idx="53">
                  <c:v>1648</c:v>
                </c:pt>
                <c:pt idx="54">
                  <c:v>1572</c:v>
                </c:pt>
                <c:pt idx="55">
                  <c:v>2238</c:v>
                </c:pt>
                <c:pt idx="56">
                  <c:v>2015</c:v>
                </c:pt>
                <c:pt idx="57">
                  <c:v>2140</c:v>
                </c:pt>
                <c:pt idx="58">
                  <c:v>2090</c:v>
                </c:pt>
                <c:pt idx="59">
                  <c:v>1828</c:v>
                </c:pt>
                <c:pt idx="60">
                  <c:v>1833</c:v>
                </c:pt>
                <c:pt idx="61">
                  <c:v>1781</c:v>
                </c:pt>
                <c:pt idx="62">
                  <c:v>2457</c:v>
                </c:pt>
                <c:pt idx="63">
                  <c:v>2267</c:v>
                </c:pt>
                <c:pt idx="64">
                  <c:v>2368</c:v>
                </c:pt>
                <c:pt idx="65">
                  <c:v>2318</c:v>
                </c:pt>
                <c:pt idx="66">
                  <c:v>1817</c:v>
                </c:pt>
                <c:pt idx="67">
                  <c:v>1833</c:v>
                </c:pt>
                <c:pt idx="68">
                  <c:v>1789</c:v>
                </c:pt>
                <c:pt idx="69">
                  <c:v>2447</c:v>
                </c:pt>
                <c:pt idx="70">
                  <c:v>2246</c:v>
                </c:pt>
                <c:pt idx="71">
                  <c:v>2361</c:v>
                </c:pt>
                <c:pt idx="72">
                  <c:v>2320</c:v>
                </c:pt>
                <c:pt idx="73">
                  <c:v>1821</c:v>
                </c:pt>
                <c:pt idx="74">
                  <c:v>1833</c:v>
                </c:pt>
                <c:pt idx="75">
                  <c:v>1779</c:v>
                </c:pt>
                <c:pt idx="76">
                  <c:v>2467</c:v>
                </c:pt>
                <c:pt idx="77">
                  <c:v>2257</c:v>
                </c:pt>
                <c:pt idx="78">
                  <c:v>2374</c:v>
                </c:pt>
                <c:pt idx="79">
                  <c:v>2309</c:v>
                </c:pt>
                <c:pt idx="80">
                  <c:v>1828</c:v>
                </c:pt>
                <c:pt idx="81">
                  <c:v>1841</c:v>
                </c:pt>
                <c:pt idx="82">
                  <c:v>1789</c:v>
                </c:pt>
                <c:pt idx="83">
                  <c:v>2473</c:v>
                </c:pt>
                <c:pt idx="84">
                  <c:v>2301</c:v>
                </c:pt>
                <c:pt idx="85">
                  <c:v>2745</c:v>
                </c:pt>
                <c:pt idx="86">
                  <c:v>2740</c:v>
                </c:pt>
                <c:pt idx="87">
                  <c:v>2722</c:v>
                </c:pt>
                <c:pt idx="88">
                  <c:v>2748</c:v>
                </c:pt>
                <c:pt idx="89">
                  <c:v>2693</c:v>
                </c:pt>
                <c:pt idx="90">
                  <c:v>2844</c:v>
                </c:pt>
                <c:pt idx="91">
                  <c:v>2770</c:v>
                </c:pt>
                <c:pt idx="92">
                  <c:v>2774</c:v>
                </c:pt>
                <c:pt idx="93">
                  <c:v>2799</c:v>
                </c:pt>
                <c:pt idx="94">
                  <c:v>2704</c:v>
                </c:pt>
                <c:pt idx="95">
                  <c:v>2750</c:v>
                </c:pt>
                <c:pt idx="96">
                  <c:v>2695</c:v>
                </c:pt>
                <c:pt idx="97">
                  <c:v>2844</c:v>
                </c:pt>
                <c:pt idx="98">
                  <c:v>2764</c:v>
                </c:pt>
                <c:pt idx="99">
                  <c:v>2790</c:v>
                </c:pt>
                <c:pt idx="100">
                  <c:v>2800</c:v>
                </c:pt>
                <c:pt idx="101">
                  <c:v>2721</c:v>
                </c:pt>
                <c:pt idx="102">
                  <c:v>2739</c:v>
                </c:pt>
                <c:pt idx="103">
                  <c:v>2685</c:v>
                </c:pt>
                <c:pt idx="104">
                  <c:v>2861</c:v>
                </c:pt>
                <c:pt idx="105">
                  <c:v>2786</c:v>
                </c:pt>
                <c:pt idx="106">
                  <c:v>2817</c:v>
                </c:pt>
                <c:pt idx="107">
                  <c:v>2841</c:v>
                </c:pt>
                <c:pt idx="108">
                  <c:v>2735</c:v>
                </c:pt>
                <c:pt idx="109">
                  <c:v>2767</c:v>
                </c:pt>
                <c:pt idx="110">
                  <c:v>2711</c:v>
                </c:pt>
                <c:pt idx="111">
                  <c:v>2780</c:v>
                </c:pt>
                <c:pt idx="112">
                  <c:v>2723</c:v>
                </c:pt>
                <c:pt idx="113">
                  <c:v>2711</c:v>
                </c:pt>
                <c:pt idx="114">
                  <c:v>2829</c:v>
                </c:pt>
                <c:pt idx="115">
                  <c:v>2740</c:v>
                </c:pt>
                <c:pt idx="116">
                  <c:v>2763</c:v>
                </c:pt>
                <c:pt idx="117">
                  <c:v>2721</c:v>
                </c:pt>
                <c:pt idx="118">
                  <c:v>2871</c:v>
                </c:pt>
                <c:pt idx="119">
                  <c:v>2809</c:v>
                </c:pt>
                <c:pt idx="120">
                  <c:v>2913</c:v>
                </c:pt>
                <c:pt idx="121">
                  <c:v>2888</c:v>
                </c:pt>
                <c:pt idx="122">
                  <c:v>2784</c:v>
                </c:pt>
                <c:pt idx="123">
                  <c:v>2818</c:v>
                </c:pt>
                <c:pt idx="124">
                  <c:v>2782</c:v>
                </c:pt>
                <c:pt idx="125">
                  <c:v>2968</c:v>
                </c:pt>
                <c:pt idx="126">
                  <c:v>2868</c:v>
                </c:pt>
                <c:pt idx="127">
                  <c:v>2896</c:v>
                </c:pt>
                <c:pt idx="128">
                  <c:v>2896</c:v>
                </c:pt>
                <c:pt idx="129">
                  <c:v>2803</c:v>
                </c:pt>
                <c:pt idx="130">
                  <c:v>2840</c:v>
                </c:pt>
                <c:pt idx="131">
                  <c:v>2772</c:v>
                </c:pt>
                <c:pt idx="132">
                  <c:v>2958</c:v>
                </c:pt>
                <c:pt idx="133">
                  <c:v>2863</c:v>
                </c:pt>
                <c:pt idx="134">
                  <c:v>2908</c:v>
                </c:pt>
                <c:pt idx="135">
                  <c:v>2905</c:v>
                </c:pt>
                <c:pt idx="136">
                  <c:v>2804</c:v>
                </c:pt>
                <c:pt idx="137">
                  <c:v>2841</c:v>
                </c:pt>
                <c:pt idx="138">
                  <c:v>2773</c:v>
                </c:pt>
                <c:pt idx="139">
                  <c:v>2940</c:v>
                </c:pt>
                <c:pt idx="140">
                  <c:v>2874</c:v>
                </c:pt>
                <c:pt idx="141">
                  <c:v>2909</c:v>
                </c:pt>
                <c:pt idx="142">
                  <c:v>2906</c:v>
                </c:pt>
                <c:pt idx="143">
                  <c:v>2805</c:v>
                </c:pt>
                <c:pt idx="144">
                  <c:v>2844</c:v>
                </c:pt>
                <c:pt idx="145">
                  <c:v>2785</c:v>
                </c:pt>
                <c:pt idx="146">
                  <c:v>2974</c:v>
                </c:pt>
                <c:pt idx="147">
                  <c:v>2896</c:v>
                </c:pt>
                <c:pt idx="148">
                  <c:v>2926</c:v>
                </c:pt>
                <c:pt idx="149">
                  <c:v>2911</c:v>
                </c:pt>
                <c:pt idx="150">
                  <c:v>2812</c:v>
                </c:pt>
                <c:pt idx="151">
                  <c:v>2948</c:v>
                </c:pt>
                <c:pt idx="152">
                  <c:v>2880</c:v>
                </c:pt>
                <c:pt idx="153">
                  <c:v>3074</c:v>
                </c:pt>
                <c:pt idx="154">
                  <c:v>2964</c:v>
                </c:pt>
                <c:pt idx="155">
                  <c:v>3010</c:v>
                </c:pt>
                <c:pt idx="156">
                  <c:v>3057</c:v>
                </c:pt>
                <c:pt idx="157">
                  <c:v>2913</c:v>
                </c:pt>
                <c:pt idx="158">
                  <c:v>2833</c:v>
                </c:pt>
                <c:pt idx="159">
                  <c:v>2885</c:v>
                </c:pt>
                <c:pt idx="160">
                  <c:v>3081</c:v>
                </c:pt>
                <c:pt idx="161">
                  <c:v>2999</c:v>
                </c:pt>
                <c:pt idx="162">
                  <c:v>3012</c:v>
                </c:pt>
                <c:pt idx="163">
                  <c:v>3033</c:v>
                </c:pt>
                <c:pt idx="164">
                  <c:v>2953</c:v>
                </c:pt>
                <c:pt idx="165">
                  <c:v>2975</c:v>
                </c:pt>
                <c:pt idx="166">
                  <c:v>2911</c:v>
                </c:pt>
                <c:pt idx="167">
                  <c:v>3076</c:v>
                </c:pt>
                <c:pt idx="168">
                  <c:v>3019</c:v>
                </c:pt>
                <c:pt idx="169">
                  <c:v>3039</c:v>
                </c:pt>
                <c:pt idx="170">
                  <c:v>3067</c:v>
                </c:pt>
                <c:pt idx="171">
                  <c:v>2962</c:v>
                </c:pt>
                <c:pt idx="172">
                  <c:v>2986</c:v>
                </c:pt>
                <c:pt idx="173">
                  <c:v>2908</c:v>
                </c:pt>
                <c:pt idx="174">
                  <c:v>2964</c:v>
                </c:pt>
                <c:pt idx="175">
                  <c:v>2775</c:v>
                </c:pt>
                <c:pt idx="176">
                  <c:v>2860</c:v>
                </c:pt>
                <c:pt idx="177">
                  <c:v>3061</c:v>
                </c:pt>
                <c:pt idx="178">
                  <c:v>2949</c:v>
                </c:pt>
                <c:pt idx="179">
                  <c:v>2968</c:v>
                </c:pt>
                <c:pt idx="180">
                  <c:v>2833</c:v>
                </c:pt>
                <c:pt idx="181">
                  <c:v>3057</c:v>
                </c:pt>
                <c:pt idx="182">
                  <c:v>2962</c:v>
                </c:pt>
                <c:pt idx="183">
                  <c:v>3042</c:v>
                </c:pt>
                <c:pt idx="184">
                  <c:v>3088</c:v>
                </c:pt>
                <c:pt idx="185">
                  <c:v>2990</c:v>
                </c:pt>
                <c:pt idx="186">
                  <c:v>3000</c:v>
                </c:pt>
                <c:pt idx="187">
                  <c:v>2929</c:v>
                </c:pt>
                <c:pt idx="188">
                  <c:v>3095</c:v>
                </c:pt>
                <c:pt idx="189">
                  <c:v>2979</c:v>
                </c:pt>
                <c:pt idx="190">
                  <c:v>3026</c:v>
                </c:pt>
                <c:pt idx="191">
                  <c:v>3060</c:v>
                </c:pt>
                <c:pt idx="192">
                  <c:v>2941</c:v>
                </c:pt>
                <c:pt idx="193">
                  <c:v>2966</c:v>
                </c:pt>
                <c:pt idx="194">
                  <c:v>2915</c:v>
                </c:pt>
                <c:pt idx="195">
                  <c:v>3059</c:v>
                </c:pt>
                <c:pt idx="196">
                  <c:v>2976</c:v>
                </c:pt>
                <c:pt idx="197">
                  <c:v>2722</c:v>
                </c:pt>
                <c:pt idx="198">
                  <c:v>3048</c:v>
                </c:pt>
                <c:pt idx="199">
                  <c:v>2924</c:v>
                </c:pt>
                <c:pt idx="200">
                  <c:v>2951</c:v>
                </c:pt>
                <c:pt idx="201">
                  <c:v>2906</c:v>
                </c:pt>
                <c:pt idx="202">
                  <c:v>3120</c:v>
                </c:pt>
                <c:pt idx="203">
                  <c:v>2952</c:v>
                </c:pt>
                <c:pt idx="204">
                  <c:v>2988</c:v>
                </c:pt>
                <c:pt idx="205">
                  <c:v>3068</c:v>
                </c:pt>
                <c:pt idx="206">
                  <c:v>2914</c:v>
                </c:pt>
                <c:pt idx="207">
                  <c:v>2954</c:v>
                </c:pt>
                <c:pt idx="208">
                  <c:v>2895</c:v>
                </c:pt>
                <c:pt idx="209">
                  <c:v>3098</c:v>
                </c:pt>
                <c:pt idx="210">
                  <c:v>3026</c:v>
                </c:pt>
                <c:pt idx="211">
                  <c:v>3064</c:v>
                </c:pt>
                <c:pt idx="212">
                  <c:v>3088</c:v>
                </c:pt>
                <c:pt idx="213">
                  <c:v>2918</c:v>
                </c:pt>
                <c:pt idx="214">
                  <c:v>2956</c:v>
                </c:pt>
                <c:pt idx="215">
                  <c:v>2907</c:v>
                </c:pt>
                <c:pt idx="216">
                  <c:v>3126</c:v>
                </c:pt>
                <c:pt idx="217">
                  <c:v>3028</c:v>
                </c:pt>
                <c:pt idx="218">
                  <c:v>3053</c:v>
                </c:pt>
                <c:pt idx="219">
                  <c:v>3077</c:v>
                </c:pt>
                <c:pt idx="220">
                  <c:v>2928</c:v>
                </c:pt>
                <c:pt idx="221">
                  <c:v>2955</c:v>
                </c:pt>
                <c:pt idx="222">
                  <c:v>2916</c:v>
                </c:pt>
                <c:pt idx="223">
                  <c:v>3120</c:v>
                </c:pt>
                <c:pt idx="224">
                  <c:v>3023</c:v>
                </c:pt>
                <c:pt idx="225">
                  <c:v>3063</c:v>
                </c:pt>
                <c:pt idx="226">
                  <c:v>3088</c:v>
                </c:pt>
                <c:pt idx="227">
                  <c:v>2941</c:v>
                </c:pt>
                <c:pt idx="228">
                  <c:v>2954</c:v>
                </c:pt>
                <c:pt idx="229">
                  <c:v>2909</c:v>
                </c:pt>
                <c:pt idx="230">
                  <c:v>3131</c:v>
                </c:pt>
                <c:pt idx="231">
                  <c:v>3037</c:v>
                </c:pt>
                <c:pt idx="232">
                  <c:v>3059</c:v>
                </c:pt>
                <c:pt idx="233">
                  <c:v>3089</c:v>
                </c:pt>
                <c:pt idx="234">
                  <c:v>2924</c:v>
                </c:pt>
                <c:pt idx="235">
                  <c:v>2958</c:v>
                </c:pt>
                <c:pt idx="236">
                  <c:v>2906</c:v>
                </c:pt>
                <c:pt idx="237">
                  <c:v>3122</c:v>
                </c:pt>
                <c:pt idx="238">
                  <c:v>3018</c:v>
                </c:pt>
                <c:pt idx="239">
                  <c:v>3074</c:v>
                </c:pt>
                <c:pt idx="240">
                  <c:v>3086</c:v>
                </c:pt>
                <c:pt idx="241">
                  <c:v>2917</c:v>
                </c:pt>
                <c:pt idx="242">
                  <c:v>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F8-4ED1-B1A0-6C3865802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7544047"/>
        <c:axId val="887548207"/>
      </c:lineChart>
      <c:dateAx>
        <c:axId val="887544047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7548207"/>
        <c:crosses val="autoZero"/>
        <c:auto val="1"/>
        <c:lblOffset val="100"/>
        <c:baseTimeUnit val="days"/>
      </c:dateAx>
      <c:valAx>
        <c:axId val="8875482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7544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E71FF-E7C2-4C30-AAA7-36AF1D916794}" type="doc">
      <dgm:prSet loTypeId="urn:microsoft.com/office/officeart/2005/8/layout/funnel1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214B83-9F5F-4973-8AA7-571D0053AB4B}">
      <dgm:prSet phldrT="[Text]" custT="1"/>
      <dgm:spPr/>
      <dgm:t>
        <a:bodyPr/>
        <a:lstStyle/>
        <a:p>
          <a:r>
            <a:rPr lang="en-US" sz="1400" b="1" dirty="0"/>
            <a:t>Financial Envelope</a:t>
          </a:r>
        </a:p>
      </dgm:t>
    </dgm:pt>
    <dgm:pt modelId="{ACAA1A14-1527-4BBC-BFAC-296B51BFAC68}" type="parTrans" cxnId="{F68FBF0F-EFDB-4F7E-AFC4-14F1B2AD022F}">
      <dgm:prSet/>
      <dgm:spPr/>
      <dgm:t>
        <a:bodyPr/>
        <a:lstStyle/>
        <a:p>
          <a:endParaRPr lang="en-US"/>
        </a:p>
      </dgm:t>
    </dgm:pt>
    <dgm:pt modelId="{30AC0CC8-0CBC-495F-A5BB-6FEE8EE475CB}" type="sibTrans" cxnId="{F68FBF0F-EFDB-4F7E-AFC4-14F1B2AD022F}">
      <dgm:prSet/>
      <dgm:spPr/>
      <dgm:t>
        <a:bodyPr/>
        <a:lstStyle/>
        <a:p>
          <a:endParaRPr lang="en-US"/>
        </a:p>
      </dgm:t>
    </dgm:pt>
    <dgm:pt modelId="{90CF44EC-FEA4-42E0-8437-011372259B97}">
      <dgm:prSet phldrT="[Text]" custT="1"/>
      <dgm:spPr/>
      <dgm:t>
        <a:bodyPr/>
        <a:lstStyle/>
        <a:p>
          <a:r>
            <a:rPr lang="en-US" sz="1400" b="1" dirty="0"/>
            <a:t>Traffic Forecast</a:t>
          </a:r>
        </a:p>
      </dgm:t>
    </dgm:pt>
    <dgm:pt modelId="{95868273-4D0A-4BA2-9C61-931D210385C0}" type="parTrans" cxnId="{A037B554-63CF-445D-8406-93C2EC4B9BB3}">
      <dgm:prSet/>
      <dgm:spPr/>
      <dgm:t>
        <a:bodyPr/>
        <a:lstStyle/>
        <a:p>
          <a:endParaRPr lang="en-US"/>
        </a:p>
      </dgm:t>
    </dgm:pt>
    <dgm:pt modelId="{EF2E628F-8FE8-4D67-9732-F5D33381A441}" type="sibTrans" cxnId="{A037B554-63CF-445D-8406-93C2EC4B9BB3}">
      <dgm:prSet/>
      <dgm:spPr/>
      <dgm:t>
        <a:bodyPr/>
        <a:lstStyle/>
        <a:p>
          <a:endParaRPr lang="en-US"/>
        </a:p>
      </dgm:t>
    </dgm:pt>
    <dgm:pt modelId="{A339B36C-87FF-40D3-BC83-C32AB09B3855}">
      <dgm:prSet phldrT="[Text]" custT="1"/>
      <dgm:spPr/>
      <dgm:t>
        <a:bodyPr/>
        <a:lstStyle/>
        <a:p>
          <a:r>
            <a:rPr lang="en-US" sz="1200" b="1" dirty="0"/>
            <a:t>Performance Targets</a:t>
          </a:r>
        </a:p>
      </dgm:t>
    </dgm:pt>
    <dgm:pt modelId="{A0E19784-3C8A-4ED3-9601-B2E1B082498F}" type="parTrans" cxnId="{CE50AF66-9CC8-4EF9-AE55-0D6A586595EA}">
      <dgm:prSet/>
      <dgm:spPr/>
      <dgm:t>
        <a:bodyPr/>
        <a:lstStyle/>
        <a:p>
          <a:endParaRPr lang="en-US"/>
        </a:p>
      </dgm:t>
    </dgm:pt>
    <dgm:pt modelId="{F580E0B4-8A10-4C08-BF29-EE78C954AB7A}" type="sibTrans" cxnId="{CE50AF66-9CC8-4EF9-AE55-0D6A586595EA}">
      <dgm:prSet/>
      <dgm:spPr/>
      <dgm:t>
        <a:bodyPr/>
        <a:lstStyle/>
        <a:p>
          <a:endParaRPr lang="en-US"/>
        </a:p>
      </dgm:t>
    </dgm:pt>
    <dgm:pt modelId="{339FCBE8-0D43-4CE9-9989-6B99861E43FF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Performance Plan</a:t>
          </a:r>
        </a:p>
      </dgm:t>
    </dgm:pt>
    <dgm:pt modelId="{05629BC8-823C-470A-BB9F-A24168353F93}" type="parTrans" cxnId="{6E0FFBC8-B8E9-4AAA-BA0D-2074FC2142DC}">
      <dgm:prSet/>
      <dgm:spPr/>
      <dgm:t>
        <a:bodyPr/>
        <a:lstStyle/>
        <a:p>
          <a:endParaRPr lang="en-US"/>
        </a:p>
      </dgm:t>
    </dgm:pt>
    <dgm:pt modelId="{4D29E47D-A068-4352-A028-E2919347629F}" type="sibTrans" cxnId="{6E0FFBC8-B8E9-4AAA-BA0D-2074FC2142DC}">
      <dgm:prSet/>
      <dgm:spPr/>
      <dgm:t>
        <a:bodyPr/>
        <a:lstStyle/>
        <a:p>
          <a:endParaRPr lang="en-US"/>
        </a:p>
      </dgm:t>
    </dgm:pt>
    <dgm:pt modelId="{94D1E9D4-B4B6-4F9C-B5FC-3075C5B78AE7}" type="pres">
      <dgm:prSet presAssocID="{B41E71FF-E7C2-4C30-AAA7-36AF1D916794}" presName="Name0" presStyleCnt="0">
        <dgm:presLayoutVars>
          <dgm:chMax val="4"/>
          <dgm:resizeHandles val="exact"/>
        </dgm:presLayoutVars>
      </dgm:prSet>
      <dgm:spPr/>
    </dgm:pt>
    <dgm:pt modelId="{1F721A09-05EC-481B-9BFA-6437687F2AC0}" type="pres">
      <dgm:prSet presAssocID="{B41E71FF-E7C2-4C30-AAA7-36AF1D916794}" presName="ellipse" presStyleLbl="trBgShp" presStyleIdx="0" presStyleCnt="1"/>
      <dgm:spPr/>
    </dgm:pt>
    <dgm:pt modelId="{0C25AEF4-E2F9-48E5-9B9A-2B583DCC95C4}" type="pres">
      <dgm:prSet presAssocID="{B41E71FF-E7C2-4C30-AAA7-36AF1D916794}" presName="arrow1" presStyleLbl="fgShp" presStyleIdx="0" presStyleCnt="1"/>
      <dgm:spPr/>
    </dgm:pt>
    <dgm:pt modelId="{11D67ABB-7374-405B-97D3-8B2C2A392FD9}" type="pres">
      <dgm:prSet presAssocID="{B41E71FF-E7C2-4C30-AAA7-36AF1D916794}" presName="rectangle" presStyleLbl="revTx" presStyleIdx="0" presStyleCnt="1">
        <dgm:presLayoutVars>
          <dgm:bulletEnabled val="1"/>
        </dgm:presLayoutVars>
      </dgm:prSet>
      <dgm:spPr/>
    </dgm:pt>
    <dgm:pt modelId="{8024291B-168C-46B6-A85B-608397DCC1E0}" type="pres">
      <dgm:prSet presAssocID="{90CF44EC-FEA4-42E0-8437-011372259B97}" presName="item1" presStyleLbl="node1" presStyleIdx="0" presStyleCnt="3">
        <dgm:presLayoutVars>
          <dgm:bulletEnabled val="1"/>
        </dgm:presLayoutVars>
      </dgm:prSet>
      <dgm:spPr/>
    </dgm:pt>
    <dgm:pt modelId="{AD931037-7DCC-47C7-9838-234B0EB567D8}" type="pres">
      <dgm:prSet presAssocID="{A339B36C-87FF-40D3-BC83-C32AB09B3855}" presName="item2" presStyleLbl="node1" presStyleIdx="1" presStyleCnt="3">
        <dgm:presLayoutVars>
          <dgm:bulletEnabled val="1"/>
        </dgm:presLayoutVars>
      </dgm:prSet>
      <dgm:spPr/>
    </dgm:pt>
    <dgm:pt modelId="{3EBA7F91-03CE-4271-BAFE-D457E784AE4A}" type="pres">
      <dgm:prSet presAssocID="{339FCBE8-0D43-4CE9-9989-6B99861E43FF}" presName="item3" presStyleLbl="node1" presStyleIdx="2" presStyleCnt="3">
        <dgm:presLayoutVars>
          <dgm:bulletEnabled val="1"/>
        </dgm:presLayoutVars>
      </dgm:prSet>
      <dgm:spPr/>
    </dgm:pt>
    <dgm:pt modelId="{1F1DFC50-1C41-46C5-A21B-61C4146BBFD0}" type="pres">
      <dgm:prSet presAssocID="{B41E71FF-E7C2-4C30-AAA7-36AF1D916794}" presName="funnel" presStyleLbl="trAlignAcc1" presStyleIdx="0" presStyleCnt="1" custLinFactNeighborX="1205" custLinFactNeighborY="36"/>
      <dgm:spPr/>
    </dgm:pt>
  </dgm:ptLst>
  <dgm:cxnLst>
    <dgm:cxn modelId="{F389FE06-4AC1-47A7-A68B-41308A98E5A8}" type="presOf" srcId="{90CF44EC-FEA4-42E0-8437-011372259B97}" destId="{AD931037-7DCC-47C7-9838-234B0EB567D8}" srcOrd="0" destOrd="0" presId="urn:microsoft.com/office/officeart/2005/8/layout/funnel1"/>
    <dgm:cxn modelId="{482B030A-6B0C-4D75-ADFE-7764FE7C280F}" type="presOf" srcId="{339FCBE8-0D43-4CE9-9989-6B99861E43FF}" destId="{11D67ABB-7374-405B-97D3-8B2C2A392FD9}" srcOrd="0" destOrd="0" presId="urn:microsoft.com/office/officeart/2005/8/layout/funnel1"/>
    <dgm:cxn modelId="{F68FBF0F-EFDB-4F7E-AFC4-14F1B2AD022F}" srcId="{B41E71FF-E7C2-4C30-AAA7-36AF1D916794}" destId="{BC214B83-9F5F-4973-8AA7-571D0053AB4B}" srcOrd="0" destOrd="0" parTransId="{ACAA1A14-1527-4BBC-BFAC-296B51BFAC68}" sibTransId="{30AC0CC8-0CBC-495F-A5BB-6FEE8EE475CB}"/>
    <dgm:cxn modelId="{3735BD1F-FB18-425B-9686-1BF590D6EFA8}" type="presOf" srcId="{A339B36C-87FF-40D3-BC83-C32AB09B3855}" destId="{8024291B-168C-46B6-A85B-608397DCC1E0}" srcOrd="0" destOrd="0" presId="urn:microsoft.com/office/officeart/2005/8/layout/funnel1"/>
    <dgm:cxn modelId="{A037B554-63CF-445D-8406-93C2EC4B9BB3}" srcId="{B41E71FF-E7C2-4C30-AAA7-36AF1D916794}" destId="{90CF44EC-FEA4-42E0-8437-011372259B97}" srcOrd="1" destOrd="0" parTransId="{95868273-4D0A-4BA2-9C61-931D210385C0}" sibTransId="{EF2E628F-8FE8-4D67-9732-F5D33381A441}"/>
    <dgm:cxn modelId="{CE50AF66-9CC8-4EF9-AE55-0D6A586595EA}" srcId="{B41E71FF-E7C2-4C30-AAA7-36AF1D916794}" destId="{A339B36C-87FF-40D3-BC83-C32AB09B3855}" srcOrd="2" destOrd="0" parTransId="{A0E19784-3C8A-4ED3-9601-B2E1B082498F}" sibTransId="{F580E0B4-8A10-4C08-BF29-EE78C954AB7A}"/>
    <dgm:cxn modelId="{A4B45575-A415-408B-8F2A-A777B132E40A}" type="presOf" srcId="{B41E71FF-E7C2-4C30-AAA7-36AF1D916794}" destId="{94D1E9D4-B4B6-4F9C-B5FC-3075C5B78AE7}" srcOrd="0" destOrd="0" presId="urn:microsoft.com/office/officeart/2005/8/layout/funnel1"/>
    <dgm:cxn modelId="{7DA5E3BB-411B-43CF-A927-3815C0652912}" type="presOf" srcId="{BC214B83-9F5F-4973-8AA7-571D0053AB4B}" destId="{3EBA7F91-03CE-4271-BAFE-D457E784AE4A}" srcOrd="0" destOrd="0" presId="urn:microsoft.com/office/officeart/2005/8/layout/funnel1"/>
    <dgm:cxn modelId="{6E0FFBC8-B8E9-4AAA-BA0D-2074FC2142DC}" srcId="{B41E71FF-E7C2-4C30-AAA7-36AF1D916794}" destId="{339FCBE8-0D43-4CE9-9989-6B99861E43FF}" srcOrd="3" destOrd="0" parTransId="{05629BC8-823C-470A-BB9F-A24168353F93}" sibTransId="{4D29E47D-A068-4352-A028-E2919347629F}"/>
    <dgm:cxn modelId="{58CC804E-D2AC-4637-A8A9-B4EA8FEE77C9}" type="presParOf" srcId="{94D1E9D4-B4B6-4F9C-B5FC-3075C5B78AE7}" destId="{1F721A09-05EC-481B-9BFA-6437687F2AC0}" srcOrd="0" destOrd="0" presId="urn:microsoft.com/office/officeart/2005/8/layout/funnel1"/>
    <dgm:cxn modelId="{4B7FE261-DC01-4562-A2E6-80F2674B00BB}" type="presParOf" srcId="{94D1E9D4-B4B6-4F9C-B5FC-3075C5B78AE7}" destId="{0C25AEF4-E2F9-48E5-9B9A-2B583DCC95C4}" srcOrd="1" destOrd="0" presId="urn:microsoft.com/office/officeart/2005/8/layout/funnel1"/>
    <dgm:cxn modelId="{A7A407EC-085B-4F5E-A649-55198BCBE44A}" type="presParOf" srcId="{94D1E9D4-B4B6-4F9C-B5FC-3075C5B78AE7}" destId="{11D67ABB-7374-405B-97D3-8B2C2A392FD9}" srcOrd="2" destOrd="0" presId="urn:microsoft.com/office/officeart/2005/8/layout/funnel1"/>
    <dgm:cxn modelId="{F9965170-D5BF-4A36-B67A-314204780F6A}" type="presParOf" srcId="{94D1E9D4-B4B6-4F9C-B5FC-3075C5B78AE7}" destId="{8024291B-168C-46B6-A85B-608397DCC1E0}" srcOrd="3" destOrd="0" presId="urn:microsoft.com/office/officeart/2005/8/layout/funnel1"/>
    <dgm:cxn modelId="{A415D27B-C36C-4C85-9597-93B2A2859739}" type="presParOf" srcId="{94D1E9D4-B4B6-4F9C-B5FC-3075C5B78AE7}" destId="{AD931037-7DCC-47C7-9838-234B0EB567D8}" srcOrd="4" destOrd="0" presId="urn:microsoft.com/office/officeart/2005/8/layout/funnel1"/>
    <dgm:cxn modelId="{0D41DDF1-581B-49A9-AEC3-E9B5D79C90A1}" type="presParOf" srcId="{94D1E9D4-B4B6-4F9C-B5FC-3075C5B78AE7}" destId="{3EBA7F91-03CE-4271-BAFE-D457E784AE4A}" srcOrd="5" destOrd="0" presId="urn:microsoft.com/office/officeart/2005/8/layout/funnel1"/>
    <dgm:cxn modelId="{2AF0AAD6-6486-4ABE-97B2-0ADA915E9AFB}" type="presParOf" srcId="{94D1E9D4-B4B6-4F9C-B5FC-3075C5B78AE7}" destId="{1F1DFC50-1C41-46C5-A21B-61C4146BBFD0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D8CC7-FF72-4421-A56E-E71D4A198B5C}" type="doc">
      <dgm:prSet loTypeId="urn:microsoft.com/office/officeart/2005/8/layout/arrow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D693BE-39FD-46A1-9205-6232FEF70300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D68C8-0F62-4188-8D33-411701C64C8A}" type="parTrans" cxnId="{9B2D7D51-1B5A-4548-83B4-94246CEEE468}">
      <dgm:prSet/>
      <dgm:spPr/>
      <dgm:t>
        <a:bodyPr/>
        <a:lstStyle/>
        <a:p>
          <a:endParaRPr lang="en-US"/>
        </a:p>
      </dgm:t>
    </dgm:pt>
    <dgm:pt modelId="{8F92F00E-B5F8-4F0C-8F8D-9867A17576A9}" type="sibTrans" cxnId="{9B2D7D51-1B5A-4548-83B4-94246CEEE468}">
      <dgm:prSet/>
      <dgm:spPr/>
      <dgm:t>
        <a:bodyPr/>
        <a:lstStyle/>
        <a:p>
          <a:endParaRPr lang="en-US"/>
        </a:p>
      </dgm:t>
    </dgm:pt>
    <dgm:pt modelId="{0C4BE2BF-C364-483A-BBDC-44B7DFFE5B90}">
      <dgm:prSet phldrT="[Text]"/>
      <dgm:spPr/>
      <dgm:t>
        <a:bodyPr/>
        <a:lstStyle/>
        <a:p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DC02B3-A43B-4149-B2CB-3B2FA871DCC0}" type="parTrans" cxnId="{04634098-9311-4C90-A918-E91A4CAB4EE1}">
      <dgm:prSet/>
      <dgm:spPr/>
      <dgm:t>
        <a:bodyPr/>
        <a:lstStyle/>
        <a:p>
          <a:endParaRPr lang="en-US"/>
        </a:p>
      </dgm:t>
    </dgm:pt>
    <dgm:pt modelId="{56AEAE3E-F073-4926-91F6-EB825D30D34C}" type="sibTrans" cxnId="{04634098-9311-4C90-A918-E91A4CAB4EE1}">
      <dgm:prSet/>
      <dgm:spPr/>
      <dgm:t>
        <a:bodyPr/>
        <a:lstStyle/>
        <a:p>
          <a:endParaRPr lang="en-US"/>
        </a:p>
      </dgm:t>
    </dgm:pt>
    <dgm:pt modelId="{F4E8F0D1-67DD-4A94-9E37-7181541C576E}">
      <dgm:prSet/>
      <dgm:spPr/>
      <dgm:t>
        <a:bodyPr/>
        <a:lstStyle/>
        <a:p>
          <a:pPr rtl="0"/>
          <a:endParaRPr kumimoji="0" lang="en-GB" altLang="de-DE" b="1" i="0" u="none" strike="noStrike" cap="none" normalizeH="0" baseline="0" dirty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9B88ADCA-8CF8-468B-A4D6-B3413E3D4C04}" type="parTrans" cxnId="{94F4F455-0CDE-475E-923C-955BB1111075}">
      <dgm:prSet/>
      <dgm:spPr/>
      <dgm:t>
        <a:bodyPr/>
        <a:lstStyle/>
        <a:p>
          <a:endParaRPr lang="en-US"/>
        </a:p>
      </dgm:t>
    </dgm:pt>
    <dgm:pt modelId="{DC851494-5A97-47BA-A1CD-6BD85BA3D4F6}" type="sibTrans" cxnId="{94F4F455-0CDE-475E-923C-955BB1111075}">
      <dgm:prSet/>
      <dgm:spPr/>
      <dgm:t>
        <a:bodyPr/>
        <a:lstStyle/>
        <a:p>
          <a:endParaRPr lang="en-US"/>
        </a:p>
      </dgm:t>
    </dgm:pt>
    <dgm:pt modelId="{3547D49C-6FBA-42BF-95E2-EF7424AE2989}" type="pres">
      <dgm:prSet presAssocID="{04ED8CC7-FF72-4421-A56E-E71D4A198B5C}" presName="compositeShape" presStyleCnt="0">
        <dgm:presLayoutVars>
          <dgm:chMax val="2"/>
          <dgm:dir/>
          <dgm:resizeHandles val="exact"/>
        </dgm:presLayoutVars>
      </dgm:prSet>
      <dgm:spPr/>
    </dgm:pt>
    <dgm:pt modelId="{051ECAA7-E439-47DC-9A30-C36D242D2788}" type="pres">
      <dgm:prSet presAssocID="{F8D693BE-39FD-46A1-9205-6232FEF70300}" presName="upArrow" presStyleLbl="node1" presStyleIdx="0" presStyleCnt="2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50800" dist="50800" dir="7200000" sx="101000" sy="101000" algn="t" rotWithShape="0">
            <a:prstClr val="black">
              <a:alpha val="40000"/>
            </a:prstClr>
          </a:outerShdw>
        </a:effectLst>
      </dgm:spPr>
    </dgm:pt>
    <dgm:pt modelId="{D224BE1D-24B5-410D-9E37-810623ABA4EE}" type="pres">
      <dgm:prSet presAssocID="{F8D693BE-39FD-46A1-9205-6232FEF70300}" presName="upArrowText" presStyleLbl="revTx" presStyleIdx="0" presStyleCnt="2" custScaleX="151555" custLinFactNeighborX="212">
        <dgm:presLayoutVars>
          <dgm:chMax val="0"/>
          <dgm:bulletEnabled val="1"/>
        </dgm:presLayoutVars>
      </dgm:prSet>
      <dgm:spPr/>
    </dgm:pt>
    <dgm:pt modelId="{274B3FC1-D359-42F9-AA15-C2CF9E1C8FA2}" type="pres">
      <dgm:prSet presAssocID="{0C4BE2BF-C364-483A-BBDC-44B7DFFE5B90}" presName="downArrow" presStyleLbl="node1" presStyleIdx="1" presStyleCnt="2"/>
      <dgm:spPr>
        <a:effectLst>
          <a:outerShdw blurRad="50800" dist="63500" dir="7200000" sx="101000" sy="101000" algn="t" rotWithShape="0">
            <a:prstClr val="black">
              <a:alpha val="40000"/>
            </a:prstClr>
          </a:outerShdw>
        </a:effectLst>
      </dgm:spPr>
    </dgm:pt>
    <dgm:pt modelId="{4D26A66F-4B16-42AA-BE60-29590CF0F7FA}" type="pres">
      <dgm:prSet presAssocID="{0C4BE2BF-C364-483A-BBDC-44B7DFFE5B90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B4915413-D546-422E-BBAB-650B13FFD4EF}" type="presOf" srcId="{04ED8CC7-FF72-4421-A56E-E71D4A198B5C}" destId="{3547D49C-6FBA-42BF-95E2-EF7424AE2989}" srcOrd="0" destOrd="0" presId="urn:microsoft.com/office/officeart/2005/8/layout/arrow4"/>
    <dgm:cxn modelId="{ECDEDC4D-EB74-4B39-8639-A9F5A05F6C19}" type="presOf" srcId="{F8D693BE-39FD-46A1-9205-6232FEF70300}" destId="{D224BE1D-24B5-410D-9E37-810623ABA4EE}" srcOrd="0" destOrd="0" presId="urn:microsoft.com/office/officeart/2005/8/layout/arrow4"/>
    <dgm:cxn modelId="{9B2D7D51-1B5A-4548-83B4-94246CEEE468}" srcId="{04ED8CC7-FF72-4421-A56E-E71D4A198B5C}" destId="{F8D693BE-39FD-46A1-9205-6232FEF70300}" srcOrd="0" destOrd="0" parTransId="{B0CD68C8-0F62-4188-8D33-411701C64C8A}" sibTransId="{8F92F00E-B5F8-4F0C-8F8D-9867A17576A9}"/>
    <dgm:cxn modelId="{94F4F455-0CDE-475E-923C-955BB1111075}" srcId="{F8D693BE-39FD-46A1-9205-6232FEF70300}" destId="{F4E8F0D1-67DD-4A94-9E37-7181541C576E}" srcOrd="0" destOrd="0" parTransId="{9B88ADCA-8CF8-468B-A4D6-B3413E3D4C04}" sibTransId="{DC851494-5A97-47BA-A1CD-6BD85BA3D4F6}"/>
    <dgm:cxn modelId="{8457C274-4437-4C8E-87FE-377876A1C07D}" type="presOf" srcId="{0C4BE2BF-C364-483A-BBDC-44B7DFFE5B90}" destId="{4D26A66F-4B16-42AA-BE60-29590CF0F7FA}" srcOrd="0" destOrd="0" presId="urn:microsoft.com/office/officeart/2005/8/layout/arrow4"/>
    <dgm:cxn modelId="{04634098-9311-4C90-A918-E91A4CAB4EE1}" srcId="{04ED8CC7-FF72-4421-A56E-E71D4A198B5C}" destId="{0C4BE2BF-C364-483A-BBDC-44B7DFFE5B90}" srcOrd="1" destOrd="0" parTransId="{13DC02B3-A43B-4149-B2CB-3B2FA871DCC0}" sibTransId="{56AEAE3E-F073-4926-91F6-EB825D30D34C}"/>
    <dgm:cxn modelId="{7ACE4FDE-D8BE-4CDA-9A65-C672631026AE}" type="presOf" srcId="{F4E8F0D1-67DD-4A94-9E37-7181541C576E}" destId="{D224BE1D-24B5-410D-9E37-810623ABA4EE}" srcOrd="0" destOrd="1" presId="urn:microsoft.com/office/officeart/2005/8/layout/arrow4"/>
    <dgm:cxn modelId="{9C67AE93-A3FD-428A-94D6-1DB5C37AE8B0}" type="presParOf" srcId="{3547D49C-6FBA-42BF-95E2-EF7424AE2989}" destId="{051ECAA7-E439-47DC-9A30-C36D242D2788}" srcOrd="0" destOrd="0" presId="urn:microsoft.com/office/officeart/2005/8/layout/arrow4"/>
    <dgm:cxn modelId="{018EE66D-2EF8-4EBE-91E2-560A089A6F55}" type="presParOf" srcId="{3547D49C-6FBA-42BF-95E2-EF7424AE2989}" destId="{D224BE1D-24B5-410D-9E37-810623ABA4EE}" srcOrd="1" destOrd="0" presId="urn:microsoft.com/office/officeart/2005/8/layout/arrow4"/>
    <dgm:cxn modelId="{DE4420E4-5F77-4CCE-9BEE-74D9B2FDE53E}" type="presParOf" srcId="{3547D49C-6FBA-42BF-95E2-EF7424AE2989}" destId="{274B3FC1-D359-42F9-AA15-C2CF9E1C8FA2}" srcOrd="2" destOrd="0" presId="urn:microsoft.com/office/officeart/2005/8/layout/arrow4"/>
    <dgm:cxn modelId="{3C5DBBEF-3A6A-4A39-8DF7-8D3FAED5FA20}" type="presParOf" srcId="{3547D49C-6FBA-42BF-95E2-EF7424AE2989}" destId="{4D26A66F-4B16-42AA-BE60-29590CF0F7F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21A09-05EC-481B-9BFA-6437687F2AC0}">
      <dsp:nvSpPr>
        <dsp:cNvPr id="0" name=""/>
        <dsp:cNvSpPr/>
      </dsp:nvSpPr>
      <dsp:spPr>
        <a:xfrm>
          <a:off x="1467521" y="193031"/>
          <a:ext cx="3830928" cy="133043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5AEF4-E2F9-48E5-9B9A-2B583DCC95C4}">
      <dsp:nvSpPr>
        <dsp:cNvPr id="0" name=""/>
        <dsp:cNvSpPr/>
      </dsp:nvSpPr>
      <dsp:spPr>
        <a:xfrm>
          <a:off x="3017711" y="3450805"/>
          <a:ext cx="742427" cy="475153"/>
        </a:xfrm>
        <a:prstGeom prst="downArrow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D67ABB-7374-405B-97D3-8B2C2A392FD9}">
      <dsp:nvSpPr>
        <dsp:cNvPr id="0" name=""/>
        <dsp:cNvSpPr/>
      </dsp:nvSpPr>
      <dsp:spPr>
        <a:xfrm>
          <a:off x="1607097" y="3830928"/>
          <a:ext cx="3563654" cy="89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Performance Plan</a:t>
          </a:r>
        </a:p>
      </dsp:txBody>
      <dsp:txXfrm>
        <a:off x="1607097" y="3830928"/>
        <a:ext cx="3563654" cy="890913"/>
      </dsp:txXfrm>
    </dsp:sp>
    <dsp:sp modelId="{8024291B-168C-46B6-A85B-608397DCC1E0}">
      <dsp:nvSpPr>
        <dsp:cNvPr id="0" name=""/>
        <dsp:cNvSpPr/>
      </dsp:nvSpPr>
      <dsp:spPr>
        <a:xfrm>
          <a:off x="2860316" y="1626214"/>
          <a:ext cx="1336370" cy="13363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Performance Targets</a:t>
          </a:r>
        </a:p>
      </dsp:txBody>
      <dsp:txXfrm>
        <a:off x="3056023" y="1821921"/>
        <a:ext cx="944956" cy="944956"/>
      </dsp:txXfrm>
    </dsp:sp>
    <dsp:sp modelId="{AD931037-7DCC-47C7-9838-234B0EB567D8}">
      <dsp:nvSpPr>
        <dsp:cNvPr id="0" name=""/>
        <dsp:cNvSpPr/>
      </dsp:nvSpPr>
      <dsp:spPr>
        <a:xfrm>
          <a:off x="1904069" y="623639"/>
          <a:ext cx="1336370" cy="13363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Traffic Forecast</a:t>
          </a:r>
        </a:p>
      </dsp:txBody>
      <dsp:txXfrm>
        <a:off x="2099776" y="819346"/>
        <a:ext cx="944956" cy="944956"/>
      </dsp:txXfrm>
    </dsp:sp>
    <dsp:sp modelId="{3EBA7F91-03CE-4271-BAFE-D457E784AE4A}">
      <dsp:nvSpPr>
        <dsp:cNvPr id="0" name=""/>
        <dsp:cNvSpPr/>
      </dsp:nvSpPr>
      <dsp:spPr>
        <a:xfrm>
          <a:off x="3270136" y="300534"/>
          <a:ext cx="1336370" cy="13363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Financial Envelope</a:t>
          </a:r>
        </a:p>
      </dsp:txBody>
      <dsp:txXfrm>
        <a:off x="3465843" y="496241"/>
        <a:ext cx="944956" cy="944956"/>
      </dsp:txXfrm>
    </dsp:sp>
    <dsp:sp modelId="{1F1DFC50-1C41-46C5-A21B-61C4146BBFD0}">
      <dsp:nvSpPr>
        <dsp:cNvPr id="0" name=""/>
        <dsp:cNvSpPr/>
      </dsp:nvSpPr>
      <dsp:spPr>
        <a:xfrm>
          <a:off x="1360225" y="30894"/>
          <a:ext cx="4157596" cy="33260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ECAA7-E439-47DC-9A30-C36D242D2788}">
      <dsp:nvSpPr>
        <dsp:cNvPr id="0" name=""/>
        <dsp:cNvSpPr/>
      </dsp:nvSpPr>
      <dsp:spPr>
        <a:xfrm>
          <a:off x="-195654" y="0"/>
          <a:ext cx="2917972" cy="2648067"/>
        </a:xfrm>
        <a:prstGeom prst="upArrow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>
          <a:outerShdw blurRad="50800" dist="50800" dir="72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4BE1D-24B5-410D-9E37-810623ABA4EE}">
      <dsp:nvSpPr>
        <dsp:cNvPr id="0" name=""/>
        <dsp:cNvSpPr/>
      </dsp:nvSpPr>
      <dsp:spPr>
        <a:xfrm>
          <a:off x="1533429" y="0"/>
          <a:ext cx="7504564" cy="264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en-GB" altLang="de-DE" sz="5100" b="1" i="0" u="none" strike="noStrike" kern="1200" cap="none" normalizeH="0" baseline="0" dirty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533429" y="0"/>
        <a:ext cx="7504564" cy="2648067"/>
      </dsp:txXfrm>
    </dsp:sp>
    <dsp:sp modelId="{274B3FC1-D359-42F9-AA15-C2CF9E1C8FA2}">
      <dsp:nvSpPr>
        <dsp:cNvPr id="0" name=""/>
        <dsp:cNvSpPr/>
      </dsp:nvSpPr>
      <dsp:spPr>
        <a:xfrm>
          <a:off x="679737" y="2868739"/>
          <a:ext cx="2917972" cy="2648067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63500" dir="7200000" sx="101000" sy="101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6A66F-4B16-42AA-BE60-29590CF0F7FA}">
      <dsp:nvSpPr>
        <dsp:cNvPr id="0" name=""/>
        <dsp:cNvSpPr/>
      </dsp:nvSpPr>
      <dsp:spPr>
        <a:xfrm>
          <a:off x="3685248" y="2868739"/>
          <a:ext cx="4951710" cy="264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5248" y="2868739"/>
        <a:ext cx="4951710" cy="2648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715D-EC66-499E-97E3-813C88C0A623}" type="datetimeFigureOut">
              <a:rPr lang="de-DE" smtClean="0"/>
              <a:t>12.09.22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9FCF-8CF5-434D-9764-72546F2A5F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97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580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079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48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52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41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65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51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16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50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82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FCF-8CF5-434D-9764-72546F2A5FB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43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812727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 rot="16200000">
            <a:off x="783441" y="-220637"/>
            <a:ext cx="1077086" cy="26439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Bild 10" descr="FH_Worms_Logo_color_65K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0" y="712031"/>
            <a:ext cx="1919296" cy="7787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 rot="16200000">
            <a:off x="783441" y="-220637"/>
            <a:ext cx="1077086" cy="26439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6" name="Bild 10" descr="FH_Worms_Logo_color_65K_cmyk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0" y="712031"/>
            <a:ext cx="1919296" cy="7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9D67-4DFF-49D9-A241-E46026AA0BF6}" type="datetime1">
              <a:rPr lang="de-DE" smtClean="0"/>
              <a:t>12.09.22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Worms  |  Präsentationsmaster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6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8259-B84B-4E5D-8B6D-D69E1EDF0434}" type="datetime1">
              <a:rPr lang="de-DE" smtClean="0"/>
              <a:t>12.09.22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Worms  |  Präsentationsmaster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75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72AF-024F-4A8B-83F5-8DF775EA50AE}" type="datetime1">
              <a:rPr lang="de-DE" smtClean="0"/>
              <a:t>12.09.22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731624" y="339529"/>
            <a:ext cx="8622175" cy="70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664599" y="1634561"/>
            <a:ext cx="10689199" cy="444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1254854" y="6619164"/>
            <a:ext cx="0" cy="15467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5352" y="6551270"/>
            <a:ext cx="4114800" cy="306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Hochschule Worms  |  Präsentationsmaster</a:t>
            </a:r>
          </a:p>
        </p:txBody>
      </p:sp>
    </p:spTree>
    <p:extLst>
      <p:ext uri="{BB962C8B-B14F-4D97-AF65-F5344CB8AC3E}">
        <p14:creationId xmlns:p14="http://schemas.microsoft.com/office/powerpoint/2010/main" val="1433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658813" y="2913255"/>
            <a:ext cx="9176503" cy="768845"/>
          </a:xfrm>
          <a:ln>
            <a:noFill/>
          </a:ln>
        </p:spPr>
        <p:txBody>
          <a:bodyPr>
            <a:normAutofit/>
          </a:bodyPr>
          <a:lstStyle>
            <a:lvl1pPr algn="l">
              <a:defRPr sz="2800" b="1">
                <a:solidFill>
                  <a:srgbClr val="07253E"/>
                </a:solidFill>
              </a:defRPr>
            </a:lvl1pPr>
          </a:lstStyle>
          <a:p>
            <a:r>
              <a:rPr lang="en-US" dirty="0" err="1"/>
              <a:t>Präsentationsmaster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58814" y="3581562"/>
            <a:ext cx="7476567" cy="63204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Hochschule</a:t>
            </a:r>
            <a:r>
              <a:rPr lang="en-US" dirty="0"/>
              <a:t> Worms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414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731624" y="339529"/>
            <a:ext cx="8622175" cy="70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664599" y="1634561"/>
            <a:ext cx="10689199" cy="444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11254854" y="6619164"/>
            <a:ext cx="0" cy="15467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920D-FE6C-4A57-9F9E-3C3C9C1B82B2}" type="datetime1">
              <a:rPr lang="de-DE" smtClean="0"/>
              <a:t>12.09.22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Hochschule Worms  |  Prof. Dr. Karsten Benz xx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18BF67-BC13-A1B7-954E-292AEE456259}"/>
              </a:ext>
            </a:extLst>
          </p:cNvPr>
          <p:cNvSpPr txBox="1"/>
          <p:nvPr userDrawn="1"/>
        </p:nvSpPr>
        <p:spPr>
          <a:xfrm>
            <a:off x="9707597" y="6587343"/>
            <a:ext cx="1486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Sofia,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51899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1491"/>
            <a:ext cx="12191999" cy="812949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 rot="16200000">
            <a:off x="783441" y="-220637"/>
            <a:ext cx="1077086" cy="26439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Bild 10" descr="FH_Worms_Logo_color_65K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0" y="712031"/>
            <a:ext cx="1919296" cy="778749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 rot="16200000">
            <a:off x="783441" y="-220637"/>
            <a:ext cx="1077086" cy="26439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9" name="Bild 10" descr="FH_Worms_Logo_color_65K_cmyk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0" y="712031"/>
            <a:ext cx="1919296" cy="778749"/>
          </a:xfrm>
          <a:prstGeom prst="rect">
            <a:avLst/>
          </a:prstGeom>
        </p:spPr>
      </p:pic>
      <p:pic>
        <p:nvPicPr>
          <p:cNvPr id="8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90288"/>
            <a:ext cx="4572000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0" y="1630149"/>
            <a:ext cx="52578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FF65-0E10-448A-93B9-0326D064B8B0}" type="datetime1">
              <a:rPr lang="de-DE" smtClean="0"/>
              <a:t>12.09.22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Hochschule Worms  |  Präsentationsmaster Informatik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658813" y="1630149"/>
            <a:ext cx="52578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658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lder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554E-2688-4FF8-B686-7E930EF69337}" type="datetime1">
              <a:rPr lang="de-DE" smtClean="0"/>
              <a:t>12.09.22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Hochschule Worms  |  Präsentationsmaster Informatik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658813" y="1628775"/>
            <a:ext cx="509599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658813" y="2434259"/>
            <a:ext cx="5095993" cy="395128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00" y="1628775"/>
            <a:ext cx="509599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4"/>
          </p:nvPr>
        </p:nvSpPr>
        <p:spPr>
          <a:xfrm>
            <a:off x="6096000" y="2434259"/>
            <a:ext cx="5095993" cy="3951288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1693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554E-2688-4FF8-B686-7E930EF69337}" type="datetime1">
              <a:rPr lang="de-DE" smtClean="0"/>
              <a:t>12.09.22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Worms  |  Präsentationsmaster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58813" y="4094471"/>
            <a:ext cx="509599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658813" y="4899955"/>
            <a:ext cx="5095993" cy="1428057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00" y="4094471"/>
            <a:ext cx="509599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4"/>
          </p:nvPr>
        </p:nvSpPr>
        <p:spPr>
          <a:xfrm>
            <a:off x="6096000" y="4899955"/>
            <a:ext cx="5095993" cy="1428057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59BC-55C1-4421-81FD-DB37A3471B30}" type="datetime1">
              <a:rPr lang="de-DE" smtClean="0"/>
              <a:t>12.09.22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Hochschule Worms  |  Präsentationsmaster Informatik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5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1864-27CE-4C49-93ED-4481190355A7}" type="datetime1">
              <a:rPr lang="de-DE" smtClean="0"/>
              <a:t>12.09.22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Hochschule Worms  |  Präsentationsmaster Informatik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07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59739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81" imgH="381" progId="TCLayout.ActiveDocument.1">
                  <p:embed/>
                </p:oleObj>
              </mc:Choice>
              <mc:Fallback>
                <p:oleObj name="think-cell Slide" r:id="rId15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731624" y="339529"/>
            <a:ext cx="8622175" cy="70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4599" y="1634561"/>
            <a:ext cx="10689199" cy="444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23653" y="6551270"/>
            <a:ext cx="845916" cy="306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3AEF84-3758-4519-859B-B1973F5F3FB3}" type="datetime1">
              <a:rPr lang="de-DE" smtClean="0"/>
              <a:t>12.09.22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5352" y="6551270"/>
            <a:ext cx="4114800" cy="306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Hochschule Worms  |  Präsentationsmaster Informatik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3800" y="6551270"/>
            <a:ext cx="485172" cy="306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5303E9-20F9-41FF-BF26-4E6383FF4C8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0" y="6551271"/>
            <a:ext cx="1219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0" y="6551271"/>
            <a:ext cx="1219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0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1" r:id="rId4"/>
    <p:sldLayoutId id="2147483665" r:id="rId5"/>
    <p:sldLayoutId id="2147483673" r:id="rId6"/>
    <p:sldLayoutId id="2147483674" r:id="rId7"/>
    <p:sldLayoutId id="2147483666" r:id="rId8"/>
    <p:sldLayoutId id="2147483667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160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orient="horz" pos="436" userDrawn="1">
          <p15:clr>
            <a:srgbClr val="F26B43"/>
          </p15:clr>
        </p15:guide>
        <p15:guide id="13" pos="211" userDrawn="1">
          <p15:clr>
            <a:srgbClr val="F26B43"/>
          </p15:clr>
        </p15:guide>
        <p15:guide id="14" pos="415" userDrawn="1">
          <p15:clr>
            <a:srgbClr val="F26B43"/>
          </p15:clr>
        </p15:guide>
        <p15:guide id="15" pos="1300" userDrawn="1">
          <p15:clr>
            <a:srgbClr val="F26B43"/>
          </p15:clr>
        </p15:guide>
        <p15:guide id="16" pos="55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11" Type="http://schemas.microsoft.com/office/2007/relationships/hdphoto" Target="../media/hdphoto1.wdp"/><Relationship Id="rId5" Type="http://schemas.openxmlformats.org/officeDocument/2006/relationships/image" Target="../media/image1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0.emf"/><Relationship Id="rId10" Type="http://schemas.openxmlformats.org/officeDocument/2006/relationships/diagramLayout" Target="../diagrams/layout1.xml"/><Relationship Id="rId4" Type="http://schemas.openxmlformats.org/officeDocument/2006/relationships/oleObject" Target="../embeddings/oleObject7.bin"/><Relationship Id="rId9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20.emf"/><Relationship Id="rId10" Type="http://schemas.openxmlformats.org/officeDocument/2006/relationships/diagramData" Target="../diagrams/data2.xml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pn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945" y="2662689"/>
            <a:ext cx="9176503" cy="1532621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Conflicting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business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models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How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structural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differences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threaten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aviation</a:t>
            </a:r>
            <a:r>
              <a:rPr lang="de-DE" dirty="0">
                <a:solidFill>
                  <a:schemeClr val="tx1"/>
                </a:solidFill>
              </a:rPr>
              <a:t> resilience – and </a:t>
            </a:r>
            <a:r>
              <a:rPr lang="de-DE" dirty="0" err="1">
                <a:solidFill>
                  <a:schemeClr val="tx1"/>
                </a:solidFill>
              </a:rPr>
              <a:t>what</a:t>
            </a:r>
            <a:r>
              <a:rPr lang="de-DE" dirty="0">
                <a:solidFill>
                  <a:schemeClr val="tx1"/>
                </a:solidFill>
              </a:rPr>
              <a:t> potential </a:t>
            </a:r>
            <a:r>
              <a:rPr lang="de-DE" dirty="0" err="1">
                <a:solidFill>
                  <a:schemeClr val="tx1"/>
                </a:solidFill>
              </a:rPr>
              <a:t>solutions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might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exist</a:t>
            </a:r>
            <a:r>
              <a:rPr lang="de-DE" dirty="0">
                <a:solidFill>
                  <a:schemeClr val="tx1"/>
                </a:solidFill>
              </a:rPr>
              <a:t> on the ANSP and airline </a:t>
            </a:r>
            <a:r>
              <a:rPr lang="de-DE" dirty="0" err="1">
                <a:solidFill>
                  <a:schemeClr val="tx1"/>
                </a:solidFill>
              </a:rPr>
              <a:t>side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48647B-B42A-61BC-3882-FD1976AA7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40" y="530386"/>
            <a:ext cx="2455335" cy="9367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34BF38-DBDB-B63F-4082-5534D8683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" y="335655"/>
            <a:ext cx="1735682" cy="70524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F8A611-4E94-D51F-944F-5C7A971A4552}"/>
              </a:ext>
            </a:extLst>
          </p:cNvPr>
          <p:cNvSpPr txBox="1"/>
          <p:nvPr/>
        </p:nvSpPr>
        <p:spPr>
          <a:xfrm>
            <a:off x="7993119" y="5722285"/>
            <a:ext cx="4873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Research Workshop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Single European Sky and Resilience in ATM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September 15-16, 2022 in Sofia/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ADF865F-B45E-5695-F869-D0077C0E0F91}"/>
              </a:ext>
            </a:extLst>
          </p:cNvPr>
          <p:cNvSpPr txBox="1"/>
          <p:nvPr/>
        </p:nvSpPr>
        <p:spPr>
          <a:xfrm>
            <a:off x="476395" y="4357503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Nuno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Simões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NAV Portugal</a:t>
            </a:r>
          </a:p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Karsten Benz, University of Worms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0243AC-E1BF-8852-9C36-21FD44A5B5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1" y="1072647"/>
            <a:ext cx="1934580" cy="4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0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7978BDC0-93DB-ACB4-50F3-D7460E52155C}"/>
              </a:ext>
            </a:extLst>
          </p:cNvPr>
          <p:cNvSpPr/>
          <p:nvPr/>
        </p:nvSpPr>
        <p:spPr>
          <a:xfrm>
            <a:off x="1355834" y="3716693"/>
            <a:ext cx="9502915" cy="6201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9ECCB028-12C4-2AE2-A299-5AA0866451CA}"/>
              </a:ext>
            </a:extLst>
          </p:cNvPr>
          <p:cNvSpPr/>
          <p:nvPr/>
        </p:nvSpPr>
        <p:spPr>
          <a:xfrm>
            <a:off x="1355833" y="4412658"/>
            <a:ext cx="9502915" cy="6201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2CE6BFC1-44AA-7091-3744-A829F8EE0187}"/>
              </a:ext>
            </a:extLst>
          </p:cNvPr>
          <p:cNvSpPr/>
          <p:nvPr/>
        </p:nvSpPr>
        <p:spPr>
          <a:xfrm>
            <a:off x="1357331" y="3014485"/>
            <a:ext cx="9502915" cy="6201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82AE3C91-2223-815C-0056-5E938E498715}"/>
              </a:ext>
            </a:extLst>
          </p:cNvPr>
          <p:cNvSpPr/>
          <p:nvPr/>
        </p:nvSpPr>
        <p:spPr>
          <a:xfrm>
            <a:off x="1355834" y="2301767"/>
            <a:ext cx="9502915" cy="6201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947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87" y="641700"/>
            <a:ext cx="9857328" cy="1296956"/>
          </a:xfrm>
        </p:spPr>
        <p:txBody>
          <a:bodyPr vert="horz">
            <a:noAutofit/>
          </a:bodyPr>
          <a:lstStyle/>
          <a:p>
            <a:r>
              <a:rPr lang="en-GB" sz="2000" dirty="0"/>
              <a:t>Converging planning flexibility of airlines with the performance model of ANSPs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1600" dirty="0"/>
              <a:t>Potential Solutions </a:t>
            </a:r>
            <a:endParaRPr lang="en-GB" sz="2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2EA9D7-29BF-20E4-44AA-4E475E503100}"/>
              </a:ext>
            </a:extLst>
          </p:cNvPr>
          <p:cNvSpPr/>
          <p:nvPr/>
        </p:nvSpPr>
        <p:spPr>
          <a:xfrm>
            <a:off x="9641150" y="6249880"/>
            <a:ext cx="452761" cy="15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7C1995-9A4C-FAC7-ECB9-ACC43A8A5C50}"/>
              </a:ext>
            </a:extLst>
          </p:cNvPr>
          <p:cNvSpPr txBox="1"/>
          <p:nvPr/>
        </p:nvSpPr>
        <p:spPr>
          <a:xfrm>
            <a:off x="508687" y="2435909"/>
            <a:ext cx="1011727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A	B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inding agreement between AUs and the ATFM system (Airport Slot Mechanism)</a:t>
            </a:r>
          </a:p>
          <a:p>
            <a:pPr>
              <a:spcAft>
                <a:spcPts val="800"/>
              </a:spcAf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	Allows ANSPs to incorporate a buffer in terms of capacity and costs able to accommodate volatility</a:t>
            </a:r>
          </a:p>
          <a:p>
            <a:pPr>
              <a:spcAft>
                <a:spcPts val="800"/>
              </a:spcAft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	Performance Plan with built-in flexibility</a:t>
            </a:r>
          </a:p>
          <a:p>
            <a:pPr>
              <a:spcAft>
                <a:spcPts val="800"/>
              </a:spcAft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	Enhanced Information Exchange ANSP and AU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B36C1A-7700-58CA-0270-6B716A818BB4}"/>
              </a:ext>
            </a:extLst>
          </p:cNvPr>
          <p:cNvSpPr/>
          <p:nvPr/>
        </p:nvSpPr>
        <p:spPr>
          <a:xfrm>
            <a:off x="414095" y="2364827"/>
            <a:ext cx="657961" cy="536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65C4D3-EC23-6C82-DA3D-6085C8673478}"/>
              </a:ext>
            </a:extLst>
          </p:cNvPr>
          <p:cNvSpPr/>
          <p:nvPr/>
        </p:nvSpPr>
        <p:spPr>
          <a:xfrm>
            <a:off x="408841" y="3063764"/>
            <a:ext cx="657961" cy="536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9F48BB-679E-8CA5-A370-63413621EA18}"/>
              </a:ext>
            </a:extLst>
          </p:cNvPr>
          <p:cNvSpPr/>
          <p:nvPr/>
        </p:nvSpPr>
        <p:spPr>
          <a:xfrm>
            <a:off x="398328" y="3757442"/>
            <a:ext cx="657961" cy="536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38F9D1-38ED-99DC-6848-F987CFD1047E}"/>
              </a:ext>
            </a:extLst>
          </p:cNvPr>
          <p:cNvSpPr/>
          <p:nvPr/>
        </p:nvSpPr>
        <p:spPr>
          <a:xfrm>
            <a:off x="398327" y="4470713"/>
            <a:ext cx="657961" cy="536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978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5213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744" y="2480046"/>
            <a:ext cx="8082167" cy="1296956"/>
          </a:xfrm>
        </p:spPr>
        <p:txBody>
          <a:bodyPr vert="horz">
            <a:noAutofit/>
          </a:bodyPr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2EA9D7-29BF-20E4-44AA-4E475E503100}"/>
              </a:ext>
            </a:extLst>
          </p:cNvPr>
          <p:cNvSpPr/>
          <p:nvPr/>
        </p:nvSpPr>
        <p:spPr>
          <a:xfrm>
            <a:off x="9641150" y="6249880"/>
            <a:ext cx="452761" cy="15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2EA9D7-29BF-20E4-44AA-4E475E503100}"/>
              </a:ext>
            </a:extLst>
          </p:cNvPr>
          <p:cNvSpPr/>
          <p:nvPr/>
        </p:nvSpPr>
        <p:spPr>
          <a:xfrm>
            <a:off x="9641150" y="6249880"/>
            <a:ext cx="452761" cy="15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7C17E0-AAAF-ED0C-63EB-B9B482E62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6" y="685918"/>
            <a:ext cx="10499834" cy="54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4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4492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446" y="2665070"/>
            <a:ext cx="5829300" cy="3886200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21" y="468782"/>
            <a:ext cx="8622175" cy="705241"/>
          </a:xfrm>
        </p:spPr>
        <p:txBody>
          <a:bodyPr vert="horz">
            <a:noAutofit/>
          </a:bodyPr>
          <a:lstStyle/>
          <a:p>
            <a:r>
              <a:rPr lang="de-DE" sz="2000" dirty="0"/>
              <a:t>Research Questions</a:t>
            </a: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C0A0C6-BB41-660C-86D1-E7E413CF552F}"/>
              </a:ext>
            </a:extLst>
          </p:cNvPr>
          <p:cNvSpPr txBox="1"/>
          <p:nvPr/>
        </p:nvSpPr>
        <p:spPr>
          <a:xfrm>
            <a:off x="902807" y="1950344"/>
            <a:ext cx="89762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Airlines and ANSPs may converge their levels of flexibility in capacity planning?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generate predictability and stability both within ANSP and airline operations?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align objectives from both partners to optimize the overall benefit of the aviation industry and hence European economy?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6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79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52000"/>
            <a:ext cx="4571181" cy="705241"/>
          </a:xfrm>
        </p:spPr>
        <p:txBody>
          <a:bodyPr vert="horz">
            <a:noAutofit/>
          </a:bodyPr>
          <a:lstStyle/>
          <a:p>
            <a:r>
              <a:rPr lang="en-GB" sz="2000" dirty="0"/>
              <a:t>Market Dynamics Europe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2EA9D7-29BF-20E4-44AA-4E475E503100}"/>
              </a:ext>
            </a:extLst>
          </p:cNvPr>
          <p:cNvSpPr/>
          <p:nvPr/>
        </p:nvSpPr>
        <p:spPr>
          <a:xfrm>
            <a:off x="9641150" y="6249880"/>
            <a:ext cx="452761" cy="15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921" y="2249728"/>
            <a:ext cx="5834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Among the various factors that contributed to the crush, we must consider the different way Airlines and ANSPs plan, the latter being much more vulnerable to traffic volatility.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Airlines and ANSPs converge their levels of flexibility in capacity planning? </a:t>
            </a:r>
            <a:endParaRPr lang="de-DE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" name="Picture 4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90799">
            <a:off x="7075881" y="1041392"/>
            <a:ext cx="4446080" cy="3240648"/>
          </a:xfrm>
          <a:prstGeom prst="rect">
            <a:avLst/>
          </a:prstGeom>
        </p:spPr>
      </p:pic>
      <p:pic>
        <p:nvPicPr>
          <p:cNvPr id="411" name="Picture 4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74001">
            <a:off x="7779066" y="1649853"/>
            <a:ext cx="3980891" cy="3236148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832" y="2723355"/>
            <a:ext cx="4366714" cy="36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436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22" name="Object 2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52000"/>
            <a:ext cx="8622175" cy="705241"/>
          </a:xfrm>
        </p:spPr>
        <p:txBody>
          <a:bodyPr vert="horz">
            <a:noAutofit/>
          </a:bodyPr>
          <a:lstStyle/>
          <a:p>
            <a:r>
              <a:rPr lang="de-DE" sz="2000" dirty="0"/>
              <a:t>Market Dynamics Europe - Rebound Post Covid-19 in 2022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2EA9D7-29BF-20E4-44AA-4E475E503100}"/>
              </a:ext>
            </a:extLst>
          </p:cNvPr>
          <p:cNvSpPr/>
          <p:nvPr/>
        </p:nvSpPr>
        <p:spPr>
          <a:xfrm>
            <a:off x="9641150" y="6249880"/>
            <a:ext cx="452761" cy="15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352" y="1362687"/>
            <a:ext cx="58144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Rebound 2022: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b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vaccination rates and the easing of travel restrictions have led to faster-than-expected recovery</a:t>
            </a:r>
            <a:b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of flight movements is picking up faster than the number of passengers	</a:t>
            </a:r>
            <a:b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Cost Carrier are better positioned to make the most out of the rebound of the travel market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rapid recovery in air travel has come up against a massive shortage in staffing at airports and airlines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ATFM delays occurred at significantly lower daily traffic levels than in 2019. ACCs did not deploy as much capacity as they had been able to allocate prior to the pandemic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23833"/>
          <a:stretch/>
        </p:blipFill>
        <p:spPr>
          <a:xfrm>
            <a:off x="6653049" y="2089154"/>
            <a:ext cx="4660196" cy="288924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16480F-7AE9-059E-B19B-5332FBAC9C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11" y="4214572"/>
            <a:ext cx="3272461" cy="21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9515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22" name="Object 2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52000"/>
            <a:ext cx="8622175" cy="705241"/>
          </a:xfrm>
        </p:spPr>
        <p:txBody>
          <a:bodyPr vert="horz">
            <a:noAutofit/>
          </a:bodyPr>
          <a:lstStyle/>
          <a:p>
            <a:r>
              <a:rPr lang="de-DE" sz="2000" dirty="0"/>
              <a:t>Market Dynamics Europe - Rebound Post-Covid 2022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2EA9D7-29BF-20E4-44AA-4E475E503100}"/>
              </a:ext>
            </a:extLst>
          </p:cNvPr>
          <p:cNvSpPr/>
          <p:nvPr/>
        </p:nvSpPr>
        <p:spPr>
          <a:xfrm>
            <a:off x="9641150" y="6249880"/>
            <a:ext cx="452761" cy="15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78F7A75-BEF4-3A31-F0DA-025C9D3ED7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52" y="4388847"/>
            <a:ext cx="2081048" cy="33614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03763"/>
              </p:ext>
            </p:extLst>
          </p:nvPr>
        </p:nvGraphicFramePr>
        <p:xfrm>
          <a:off x="403088" y="1739352"/>
          <a:ext cx="11557177" cy="472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6354" y="1486665"/>
            <a:ext cx="3799630" cy="3764340"/>
          </a:xfrm>
          <a:prstGeom prst="ellipse">
            <a:avLst/>
          </a:prstGeom>
          <a:ln w="222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6DD44E5-087D-AA7C-A7F2-5F7BE105E20A}"/>
              </a:ext>
            </a:extLst>
          </p:cNvPr>
          <p:cNvSpPr txBox="1"/>
          <p:nvPr/>
        </p:nvSpPr>
        <p:spPr>
          <a:xfrm>
            <a:off x="341299" y="805333"/>
            <a:ext cx="11724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 the latest with the start of the summer timetable, airline capacities were massively increased, even beyond the typical seasonality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B6DEA2C-E6BF-3FEA-B4DB-4A6DF11747E5}"/>
              </a:ext>
            </a:extLst>
          </p:cNvPr>
          <p:cNvSpPr/>
          <p:nvPr/>
        </p:nvSpPr>
        <p:spPr>
          <a:xfrm>
            <a:off x="298726" y="1401650"/>
            <a:ext cx="11657921" cy="4845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2">
            <a:extLst>
              <a:ext uri="{FF2B5EF4-FFF2-40B4-BE49-F238E27FC236}">
                <a16:creationId xmlns:a16="http://schemas.microsoft.com/office/drawing/2014/main" id="{8D6FCF9B-B531-0714-5AB5-39D32285FC13}"/>
              </a:ext>
            </a:extLst>
          </p:cNvPr>
          <p:cNvSpPr txBox="1"/>
          <p:nvPr/>
        </p:nvSpPr>
        <p:spPr>
          <a:xfrm>
            <a:off x="206457" y="6269995"/>
            <a:ext cx="41472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https://www.eurocontrol.int/Economics/DailyTrafficVariation-AOs.html</a:t>
            </a:r>
          </a:p>
        </p:txBody>
      </p:sp>
    </p:spTree>
    <p:extLst>
      <p:ext uri="{BB962C8B-B14F-4D97-AF65-F5344CB8AC3E}">
        <p14:creationId xmlns:p14="http://schemas.microsoft.com/office/powerpoint/2010/main" val="23626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9036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5276" b="8768"/>
          <a:stretch/>
        </p:blipFill>
        <p:spPr>
          <a:xfrm>
            <a:off x="266993" y="807331"/>
            <a:ext cx="11704320" cy="56591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994" y="807331"/>
            <a:ext cx="11704319" cy="5659110"/>
          </a:xfrm>
          <a:prstGeom prst="rect">
            <a:avLst/>
          </a:prstGeom>
          <a:solidFill>
            <a:schemeClr val="bg2">
              <a:lumMod val="2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199450"/>
            <a:ext cx="8622175" cy="705241"/>
          </a:xfrm>
        </p:spPr>
        <p:txBody>
          <a:bodyPr vert="horz">
            <a:noAutofit/>
          </a:bodyPr>
          <a:lstStyle/>
          <a:p>
            <a:r>
              <a:rPr lang="de-DE" sz="2000" dirty="0"/>
              <a:t>Business Model ANSP (Performance Model)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2EA9D7-29BF-20E4-44AA-4E475E503100}"/>
              </a:ext>
            </a:extLst>
          </p:cNvPr>
          <p:cNvSpPr/>
          <p:nvPr/>
        </p:nvSpPr>
        <p:spPr>
          <a:xfrm>
            <a:off x="9641150" y="6249880"/>
            <a:ext cx="452761" cy="15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2083639"/>
              </p:ext>
            </p:extLst>
          </p:nvPr>
        </p:nvGraphicFramePr>
        <p:xfrm>
          <a:off x="6252225" y="1197031"/>
          <a:ext cx="6777850" cy="475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ectangle 13"/>
          <p:cNvSpPr/>
          <p:nvPr/>
        </p:nvSpPr>
        <p:spPr>
          <a:xfrm>
            <a:off x="395999" y="882286"/>
            <a:ext cx="691920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 and main source of revenue: 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Provision of ATM/CNS to flights crossing through Flight 	Information Region(s)</a:t>
            </a:r>
            <a:b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Traffic forecasts are decisive factor to plan necessary capacity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(staff, technology, etc.)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Regulation imposes SLAs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(in terms of service provision)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financial envelope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 reference period)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European Commission performance targets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(Safety, Capacity, Environment and Cost-Efficiency)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Model: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Base: 	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raffic forecasts and Performance targets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ATCOs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staff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systems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3776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975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28676" r="136"/>
          <a:stretch/>
        </p:blipFill>
        <p:spPr>
          <a:xfrm>
            <a:off x="424583" y="965956"/>
            <a:ext cx="11414389" cy="5434844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52000"/>
            <a:ext cx="8622175" cy="705241"/>
          </a:xfrm>
        </p:spPr>
        <p:txBody>
          <a:bodyPr vert="horz">
            <a:noAutofit/>
          </a:bodyPr>
          <a:lstStyle/>
          <a:p>
            <a:r>
              <a:rPr lang="de-DE" sz="2000" dirty="0"/>
              <a:t>Business Model Airline (Demand Model)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2EA9D7-29BF-20E4-44AA-4E475E503100}"/>
              </a:ext>
            </a:extLst>
          </p:cNvPr>
          <p:cNvSpPr/>
          <p:nvPr/>
        </p:nvSpPr>
        <p:spPr>
          <a:xfrm>
            <a:off x="9641150" y="6249880"/>
            <a:ext cx="452761" cy="15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4582" y="978005"/>
            <a:ext cx="11414389" cy="5431510"/>
          </a:xfrm>
          <a:prstGeom prst="rect">
            <a:avLst/>
          </a:prstGeom>
          <a:solidFill>
            <a:srgbClr val="A2A4A7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ounded Rectangle 18"/>
          <p:cNvSpPr/>
          <p:nvPr/>
        </p:nvSpPr>
        <p:spPr>
          <a:xfrm>
            <a:off x="660400" y="1401766"/>
            <a:ext cx="3240000" cy="4680000"/>
          </a:xfrm>
          <a:prstGeom prst="roundRect">
            <a:avLst/>
          </a:prstGeom>
          <a:effectLst>
            <a:outerShdw blurRad="57150" dist="38100" dir="7200000" sx="101000" sy="101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= Long-term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affecting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38320" y="1418553"/>
            <a:ext cx="3240000" cy="4680000"/>
          </a:xfrm>
          <a:prstGeom prst="roundRect">
            <a:avLst/>
          </a:prstGeom>
          <a:ln/>
          <a:effectLst>
            <a:outerShdw blurRad="57150" dist="38100" dir="7200000" sx="101000" sy="101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BASE: </a:t>
            </a:r>
          </a:p>
          <a:p>
            <a:endParaRPr lang="de-DE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Passenger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Aircraft Movement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PASSENGERS FORECAST: </a:t>
            </a:r>
          </a:p>
          <a:p>
            <a:endParaRPr lang="de-DE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growth (GDP) and passenger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AIRCRAFT MOVEMENT FORECAST: </a:t>
            </a:r>
          </a:p>
          <a:p>
            <a:endParaRPr lang="de-DE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seating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46720" y="1401767"/>
            <a:ext cx="3240000" cy="4680000"/>
          </a:xfrm>
          <a:prstGeom prst="roundRect">
            <a:avLst/>
          </a:prstGeom>
          <a:ln/>
          <a:effectLst>
            <a:outerShdw blurRad="57150" dist="38100" dir="7200000" sx="101000" sy="101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permanently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 high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-term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sustained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travel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e.g. via Google Trends and Google Mobility)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aircraft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crew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rotations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of 2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3348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68" y="777811"/>
            <a:ext cx="11287125" cy="5696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73" y="790659"/>
            <a:ext cx="11304000" cy="5697195"/>
          </a:xfrm>
          <a:prstGeom prst="rect">
            <a:avLst/>
          </a:prstGeom>
          <a:solidFill>
            <a:schemeClr val="bg2">
              <a:lumMod val="75000"/>
              <a:alpha val="58000"/>
            </a:schemeClr>
          </a:solidFill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03E9-20F9-41FF-BF26-4E6383FF4C8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A3A3BE7-078A-2944-93EE-2BFC18E1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94346"/>
            <a:ext cx="8622175" cy="705241"/>
          </a:xfrm>
        </p:spPr>
        <p:txBody>
          <a:bodyPr vert="horz">
            <a:noAutofit/>
          </a:bodyPr>
          <a:lstStyle/>
          <a:p>
            <a:r>
              <a:rPr lang="de-DE" sz="2000" dirty="0"/>
              <a:t>Volatility and Resilience in ATM</a:t>
            </a: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4CEAB66C-1146-CAF3-DD22-B473FE48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352" y="6551271"/>
            <a:ext cx="4114800" cy="30672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Nuno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Simões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Prof. Dr. K. Benz  //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9CA7F9-3247-29CD-9055-05720C72EA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26" y="144447"/>
            <a:ext cx="1303327" cy="497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DC9588-D85B-F665-AE09-CC87966F2D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15" y="213693"/>
            <a:ext cx="1700197" cy="428007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6536376"/>
              </p:ext>
            </p:extLst>
          </p:nvPr>
        </p:nvGraphicFramePr>
        <p:xfrm>
          <a:off x="1127494" y="867525"/>
          <a:ext cx="8842340" cy="551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CC9D1518-D9EF-AC6E-80EA-1B1A3C0E56B5}"/>
              </a:ext>
            </a:extLst>
          </p:cNvPr>
          <p:cNvSpPr txBox="1"/>
          <p:nvPr/>
        </p:nvSpPr>
        <p:spPr>
          <a:xfrm>
            <a:off x="3665675" y="1020658"/>
            <a:ext cx="7089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de-DE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Volatility</a:t>
            </a: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de-DE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ncreasing volatility in flight patterns, esp. in Europe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Causes:</a:t>
            </a:r>
            <a:endParaRPr lang="en-GB" alt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 shocks, such as the closing of Ukrainian and Russian airspace</a:t>
            </a:r>
            <a:endParaRPr lang="en-GB" alt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Seasonality</a:t>
            </a:r>
            <a:endParaRPr lang="en-GB" alt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Weather phenomena</a:t>
            </a:r>
            <a:endParaRPr lang="en-GB" alt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Changes in ATC service charges</a:t>
            </a:r>
            <a:r>
              <a:rPr kumimoji="0" lang="en-GB" altLang="de-DE" sz="1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GB" altLang="de-DE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Predictability of traffic volumes is essential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3BE777-3101-4E7A-B328-824CB0A1DDB9}"/>
              </a:ext>
            </a:extLst>
          </p:cNvPr>
          <p:cNvSpPr txBox="1"/>
          <p:nvPr/>
        </p:nvSpPr>
        <p:spPr>
          <a:xfrm>
            <a:off x="4757501" y="3805202"/>
            <a:ext cx="71651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2pPr>
          </a:lstStyle>
          <a:p>
            <a:r>
              <a:rPr lang="en-GB" altLang="de-DE" sz="1800" dirty="0"/>
              <a:t>Resilience</a:t>
            </a:r>
            <a:r>
              <a:rPr lang="en-GB" altLang="de-DE" dirty="0"/>
              <a:t> </a:t>
            </a:r>
          </a:p>
          <a:p>
            <a:r>
              <a:rPr lang="en-GB" altLang="de-DE" dirty="0"/>
              <a:t>Fundamental property of the natural ecosystem that enables rapid recovery after disturbances.</a:t>
            </a:r>
          </a:p>
          <a:p>
            <a:endParaRPr lang="en-GB" altLang="de-DE" dirty="0"/>
          </a:p>
          <a:p>
            <a:r>
              <a:rPr lang="en-GB" altLang="de-DE" dirty="0"/>
              <a:t>ATM: </a:t>
            </a:r>
          </a:p>
          <a:p>
            <a:pPr lvl="1"/>
            <a:r>
              <a:rPr lang="en-GB" altLang="de-DE" dirty="0"/>
              <a:t>Ability of ANSP to retain a certain level of the regular performance during a crisis</a:t>
            </a:r>
          </a:p>
          <a:p>
            <a:pPr lvl="1"/>
            <a:r>
              <a:rPr lang="en-GB" altLang="de-DE" dirty="0"/>
              <a:t>Fully reach performance level fast afterwards</a:t>
            </a:r>
          </a:p>
          <a:p>
            <a:pPr lvl="1"/>
            <a:r>
              <a:rPr lang="en-GB" altLang="de-DE" dirty="0"/>
              <a:t>Flexibility and scalability in case of demand changes by air space users</a:t>
            </a:r>
          </a:p>
        </p:txBody>
      </p:sp>
    </p:spTree>
    <p:extLst>
      <p:ext uri="{BB962C8B-B14F-4D97-AF65-F5344CB8AC3E}">
        <p14:creationId xmlns:p14="http://schemas.microsoft.com/office/powerpoint/2010/main" val="28139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4&quot;&gt;&lt;elem m_fUsage=&quot;2.98532790000000058939E+00&quot;&gt;&lt;m_msothmcolidx val=&quot;0&quot;/&gt;&lt;m_rgb r=&quot;00&quot; g=&quot;AD&quot; b=&quot;D2&quot;/&gt;&lt;/elem&gt;&lt;elem m_fUsage=&quot;1.00000000000000000000E+00&quot;&gt;&lt;m_msothmcolidx val=&quot;0&quot;/&gt;&lt;m_rgb r=&quot;FF&quot; g=&quot;CC&quot; b=&quot;00&quot;/&gt;&lt;/elem&gt;&lt;elem m_fUsage=&quot;9.00000000000000022204E-01&quot;&gt;&lt;m_msothmcolidx val=&quot;0&quot;/&gt;&lt;m_rgb r=&quot;26&quot; g=&quot;36&quot; b=&quot;6A&quot;/&gt;&lt;/elem&gt;&lt;elem m_fUsage=&quot;8.10000000000000053291E-01&quot;&gt;&lt;m_msothmcolidx val=&quot;0&quot;/&gt;&lt;m_rgb r=&quot;32&quot; g=&quot;7D&quot; b=&quot;C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äsentationsmaster_Allgeme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smaster_Allgemein" id="{98A989A2-396F-4F36-83FD-B77350AB78B6}" vid="{B2823E2B-03DC-4C81-89F0-DAACAC2D1A5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897</Words>
  <Application>Microsoft Macintosh PowerPoint</Application>
  <PresentationFormat>Breitbild</PresentationFormat>
  <Paragraphs>130</Paragraphs>
  <Slides>11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Präsentationsmaster_Allgemein</vt:lpstr>
      <vt:lpstr>think-cell Slide</vt:lpstr>
      <vt:lpstr>Conflicting business models: How structural differences threaten aviation resilience – and what potential solutions might exist on the ANSP and airline side</vt:lpstr>
      <vt:lpstr>PowerPoint-Präsentation</vt:lpstr>
      <vt:lpstr>Research Questions</vt:lpstr>
      <vt:lpstr>Market Dynamics Europe</vt:lpstr>
      <vt:lpstr>Market Dynamics Europe - Rebound Post Covid-19 in 2022 </vt:lpstr>
      <vt:lpstr>Market Dynamics Europe - Rebound Post-Covid 2022 </vt:lpstr>
      <vt:lpstr>Business Model ANSP (Performance Model)</vt:lpstr>
      <vt:lpstr>Business Model Airline (Demand Model)</vt:lpstr>
      <vt:lpstr>Volatility and Resilience in ATM</vt:lpstr>
      <vt:lpstr>Converging planning flexibility of airlines with the performance model of ANSPs   Potential Solutions </vt:lpstr>
      <vt:lpstr>Thank you for your attention!</vt:lpstr>
    </vt:vector>
  </TitlesOfParts>
  <Company>Hochschule Worms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Johanna Ewen</dc:creator>
  <cp:lastModifiedBy>Dr Karsten Benz</cp:lastModifiedBy>
  <cp:revision>393</cp:revision>
  <dcterms:created xsi:type="dcterms:W3CDTF">2021-04-27T09:28:11Z</dcterms:created>
  <dcterms:modified xsi:type="dcterms:W3CDTF">2022-09-12T13:09:14Z</dcterms:modified>
</cp:coreProperties>
</file>